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p4" ContentType="video/mp4"/>
  <Default Extension="vml" ContentType="application/vnd.openxmlformats-officedocument.vmlDrawing"/>
  <Default Extension="mov" ContentType="video/quicktime"/>
  <Default Extension="xls" ContentType="application/vnd.ms-exce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7" r:id="rId2"/>
    <p:sldId id="336" r:id="rId3"/>
    <p:sldId id="335" r:id="rId4"/>
    <p:sldId id="258" r:id="rId5"/>
    <p:sldId id="325" r:id="rId6"/>
    <p:sldId id="259" r:id="rId7"/>
    <p:sldId id="268" r:id="rId8"/>
    <p:sldId id="269" r:id="rId9"/>
    <p:sldId id="270" r:id="rId10"/>
    <p:sldId id="271" r:id="rId11"/>
    <p:sldId id="272" r:id="rId12"/>
    <p:sldId id="340" r:id="rId13"/>
    <p:sldId id="344" r:id="rId14"/>
    <p:sldId id="342" r:id="rId15"/>
    <p:sldId id="343" r:id="rId16"/>
    <p:sldId id="345" r:id="rId17"/>
    <p:sldId id="346" r:id="rId18"/>
    <p:sldId id="273" r:id="rId19"/>
    <p:sldId id="274" r:id="rId20"/>
    <p:sldId id="275" r:id="rId21"/>
    <p:sldId id="276" r:id="rId22"/>
    <p:sldId id="338" r:id="rId23"/>
    <p:sldId id="278" r:id="rId24"/>
    <p:sldId id="279" r:id="rId25"/>
    <p:sldId id="280" r:id="rId26"/>
    <p:sldId id="281" r:id="rId27"/>
    <p:sldId id="311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23" r:id="rId36"/>
    <p:sldId id="294" r:id="rId37"/>
    <p:sldId id="347" r:id="rId38"/>
    <p:sldId id="296" r:id="rId39"/>
    <p:sldId id="297" r:id="rId40"/>
    <p:sldId id="265" r:id="rId41"/>
    <p:sldId id="263" r:id="rId42"/>
    <p:sldId id="334" r:id="rId43"/>
    <p:sldId id="321" r:id="rId44"/>
    <p:sldId id="266" r:id="rId45"/>
    <p:sldId id="310" r:id="rId46"/>
    <p:sldId id="309" r:id="rId47"/>
    <p:sldId id="316" r:id="rId48"/>
    <p:sldId id="315" r:id="rId49"/>
    <p:sldId id="317" r:id="rId50"/>
    <p:sldId id="304" r:id="rId51"/>
    <p:sldId id="306" r:id="rId52"/>
    <p:sldId id="307" r:id="rId53"/>
    <p:sldId id="324" r:id="rId54"/>
    <p:sldId id="308" r:id="rId55"/>
    <p:sldId id="318" r:id="rId56"/>
    <p:sldId id="302" r:id="rId57"/>
    <p:sldId id="298" r:id="rId58"/>
    <p:sldId id="261" r:id="rId59"/>
    <p:sldId id="320" r:id="rId60"/>
    <p:sldId id="262" r:id="rId61"/>
    <p:sldId id="314" r:id="rId62"/>
    <p:sldId id="282" r:id="rId63"/>
    <p:sldId id="319" r:id="rId64"/>
    <p:sldId id="301" r:id="rId65"/>
    <p:sldId id="322" r:id="rId66"/>
    <p:sldId id="286" r:id="rId67"/>
    <p:sldId id="291" r:id="rId68"/>
    <p:sldId id="292" r:id="rId69"/>
    <p:sldId id="293" r:id="rId70"/>
    <p:sldId id="312" r:id="rId71"/>
    <p:sldId id="313" r:id="rId72"/>
    <p:sldId id="290" r:id="rId73"/>
    <p:sldId id="333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1" autoAdjust="0"/>
    <p:restoredTop sz="94682"/>
  </p:normalViewPr>
  <p:slideViewPr>
    <p:cSldViewPr snapToGrid="0" snapToObjects="1">
      <p:cViewPr>
        <p:scale>
          <a:sx n="75" d="100"/>
          <a:sy n="75" d="100"/>
        </p:scale>
        <p:origin x="352" y="1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6222B-84E8-F244-9A93-63F958AC47D9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CB761-BCD0-F14A-BE7D-F91127C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03A0BB-0EFF-1941-8461-424D8E0B5911}" type="slidenum">
              <a:rPr lang="en-US"/>
              <a:pPr/>
              <a:t>7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http://www.eol.org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736B58-1D87-5C46-A9C8-D0ADAD7747D1}" type="slidenum">
              <a:rPr lang="en-US" smtClean="0">
                <a:latin typeface="Times New Roman" pitchFamily="1" charset="0"/>
              </a:rPr>
              <a:pPr/>
              <a:t>27</a:t>
            </a:fld>
            <a:endParaRPr lang="en-US" smtClean="0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09B40-9534-FF49-A40B-126847D62BEF}" type="slidenum">
              <a:rPr lang="en-US"/>
              <a:pPr/>
              <a:t>28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80052-67BC-3D40-8494-A0621C59A027}" type="slidenum">
              <a:rPr lang="en-US"/>
              <a:pPr/>
              <a:t>29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AB4DAA-A3A1-B840-8558-DDFF163B22CF}" type="slidenum">
              <a:rPr lang="en-US"/>
              <a:pPr/>
              <a:t>30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99867-7BF3-454D-B309-4C44BC11395B}" type="slidenum">
              <a:rPr lang="en-US"/>
              <a:pPr/>
              <a:t>31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588962-83DB-4140-9506-95E6ADB4E4CD}" type="slidenum">
              <a:rPr lang="en-US"/>
              <a:pPr/>
              <a:t>32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9B23E9-9535-C04C-9E81-69A646156F7E}" type="slidenum">
              <a:rPr lang="en-US"/>
              <a:pPr/>
              <a:t>33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2E53B-7C47-9348-9FD4-AC742EDD9F01}" type="slidenum">
              <a:rPr lang="en-US"/>
              <a:pPr/>
              <a:t>34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http://iphylo.blogspot.com/2007/06/earth-not-flat-official.html</a:t>
            </a: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8A67A-8B2E-E141-88AC-7491E1EAC3F5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38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systbio.org/?q</a:t>
            </a:r>
            <a:r>
              <a:rPr lang="en-US" dirty="0" smtClean="0"/>
              <a:t>=node/184, see http://dx.doi.org/</a:t>
            </a:r>
            <a:r>
              <a:rPr lang="en-US" u="sng" dirty="0" smtClean="0">
                <a:latin typeface="+mn-lt"/>
                <a:ea typeface="+mn-ea"/>
                <a:cs typeface="+mn-cs"/>
              </a:rPr>
              <a:t>10.1080/10635150701266848</a:t>
            </a:r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2217A2-A533-3A4E-9250-510B94907B0A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39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338ABE-B94C-D448-9795-1215CF4A2A34}" type="slidenum">
              <a:rPr lang="en-US"/>
              <a:pPr/>
              <a:t>8</a:t>
            </a:fld>
            <a:endParaRPr lang="en-US"/>
          </a:p>
        </p:txBody>
      </p:sp>
      <p:sp>
        <p:nvSpPr>
          <p:cNvPr id="22531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71E18-98E8-2A4C-8C2C-27CB67B27F6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46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http://www.perceptivepixel.com/ and http://iphylo.blogspot.com/2008/08/perceptive-pixel-taxonomy-demo.html</a:t>
            </a: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24F7E7-CD9F-0144-BC9A-7B17062E9123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56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A3745-39ED-1546-8F6D-F0FE886AB3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Petra Isenberg</a:t>
            </a:r>
            <a:r>
              <a:rPr lang="en-US" b="1" dirty="0" smtClean="0">
                <a:latin typeface="+mn-lt"/>
                <a:ea typeface="+mn-ea"/>
                <a:cs typeface="+mn-cs"/>
              </a:rPr>
              <a:t>, </a:t>
            </a:r>
            <a:r>
              <a:rPr lang="en-US" dirty="0" smtClean="0">
                <a:latin typeface="+mn-lt"/>
                <a:ea typeface="+mn-ea"/>
                <a:cs typeface="+mn-cs"/>
              </a:rPr>
              <a:t>s</a:t>
            </a:r>
            <a:r>
              <a:rPr lang="en-US" dirty="0" smtClean="0"/>
              <a:t>ee “</a:t>
            </a:r>
            <a:r>
              <a:rPr lang="en-US" dirty="0" smtClean="0">
                <a:latin typeface="+mn-lt"/>
                <a:ea typeface="+mn-ea"/>
                <a:cs typeface="+mn-cs"/>
              </a:rPr>
              <a:t>Interactive tree comparison for co-located collaborative information visualization” </a:t>
            </a:r>
            <a:r>
              <a:rPr lang="en-US" dirty="0" smtClean="0"/>
              <a:t>http://www.ncbi.nlm.nih.gov/pubmed/17968069 and </a:t>
            </a:r>
            <a:r>
              <a:rPr lang="en-US" dirty="0" err="1" smtClean="0"/>
              <a:t>http://innovis.cpsc.ucalgary.ca/Research/CollaborativeTreeComparison</a:t>
            </a:r>
            <a:endParaRPr 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3FDA8-3C4A-EC4C-B96D-CCF4C76A2C00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64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DFF6DD-8F9B-C24A-803E-45AB3EE2746A}" type="slidenum">
              <a:rPr lang="en-US"/>
              <a:pPr/>
              <a:t>67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18722-6241-D140-981F-70D7C2D68660}" type="slidenum">
              <a:rPr lang="en-US"/>
              <a:pPr/>
              <a:t>68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F274B3-1EE0-A042-BE0C-8A881DB8A5B5}" type="slidenum">
              <a:rPr lang="en-US"/>
              <a:pPr/>
              <a:t>69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3BB5AC-ED3C-BF40-8056-15D847497A00}" type="slidenum">
              <a:rPr lang="en-US"/>
              <a:pPr/>
              <a:t>9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7C2BAE-261B-E245-B15E-AFECF7587A02}" type="slidenum">
              <a:rPr lang="en-US"/>
              <a:pPr/>
              <a:t>11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A77527-B532-6C49-AB2D-3E9D0CA0AD1F}" type="slidenum">
              <a:rPr lang="en-US"/>
              <a:pPr/>
              <a:t>20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9EFB5-5279-2D42-8D6B-1C34D67967CA}" type="slidenum">
              <a:rPr lang="en-US"/>
              <a:pPr/>
              <a:t>21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103399-6E4F-9E4C-A00D-C2139C06D9C2}" type="slidenum">
              <a:rPr lang="en-US"/>
              <a:pPr/>
              <a:t>23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5E5133-9AC8-DF4F-9672-F72893B19182}" type="slidenum">
              <a:rPr lang="en-US"/>
              <a:pPr/>
              <a:t>24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This ant illustrates a case where three different data source (NCBI, AntWeb, journal supplementary material) are needed to discover that, in fact, GenBank has sequences for this ant.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2DF4F1-4602-A64C-8B06-8A675233501B}" type="slidenum">
              <a:rPr lang="en-US"/>
              <a:pPr/>
              <a:t>25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If you search NCBI for “Melissotarsus insularis” you find nothing. If you search AntWeb you find some specimens, one of which is CASENT0107663-D01. In the Phils Trans barcoding paper the supplementary material (also online in BoLD) shows that CASENT0107663-D01 has been sequenced, yielding a COI sequence with accession number DQ176312. If you go back to GenBank and look up the accession number you discover the taxon “</a:t>
            </a:r>
            <a:r>
              <a:rPr lang="en-US" sz="2400"/>
              <a:t>Melissotarsus sp. BLF m1”, which must be the same as </a:t>
            </a:r>
            <a:r>
              <a:rPr lang="en-US" sz="2400" i="1"/>
              <a:t>Melissotarsus insularis. Hence, GenBank should actually say “yes, I have information on Melissotarsus insularis”. There is latent knowledge in these data sources that we miss if they remain in ignorance of each other.</a:t>
            </a:r>
            <a:endParaRPr lang="en-US" sz="2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279A-1946-9143-80D8-693D0C1981E7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microsoft.com/office/2007/relationships/media" Target="file://localhost/Users/rpage/Dropbox/Talks/VizBi2011/perceptive.m4v" TargetMode="External"/><Relationship Id="rId2" Type="http://schemas.openxmlformats.org/officeDocument/2006/relationships/video" Target="file://localhost/Users/rpage/Dropbox/Talks/VizBi2011/perceptive.m4v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Microsoft_Excel_97_-_2004_Worksheet1.xls"/><Relationship Id="rId6" Type="http://schemas.openxmlformats.org/officeDocument/2006/relationships/image" Target="../media/image58.emf"/><Relationship Id="rId7" Type="http://schemas.openxmlformats.org/officeDocument/2006/relationships/image" Target="../media/image5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93358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Biodiversity Informatics</a:t>
            </a:r>
            <a:br>
              <a:rPr lang="en-US" sz="3600" dirty="0" smtClean="0"/>
            </a:br>
            <a:r>
              <a:rPr lang="en-US" sz="3600" dirty="0" smtClean="0"/>
              <a:t>(AKA “</a:t>
            </a:r>
            <a:r>
              <a:rPr lang="en-US" sz="3600" dirty="0" err="1"/>
              <a:t>P</a:t>
            </a:r>
            <a:r>
              <a:rPr lang="en-US" sz="3600" dirty="0" err="1" smtClean="0"/>
              <a:t>hyloinformatics</a:t>
            </a:r>
            <a:r>
              <a:rPr lang="en-US" sz="3600" dirty="0" smtClean="0"/>
              <a:t>”)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http://</a:t>
            </a:r>
            <a:r>
              <a:rPr lang="en-US" sz="3600" dirty="0" err="1" smtClean="0"/>
              <a:t>iphylo.org</a:t>
            </a:r>
            <a:r>
              <a:rPr lang="en-US" sz="3600" dirty="0" smtClean="0"/>
              <a:t>/~</a:t>
            </a:r>
            <a:r>
              <a:rPr lang="en-US" sz="3600" dirty="0" err="1" smtClean="0"/>
              <a:t>rpage</a:t>
            </a:r>
            <a:r>
              <a:rPr lang="en-US" sz="3600" dirty="0" smtClean="0"/>
              <a:t>/</a:t>
            </a:r>
            <a:r>
              <a:rPr lang="en-US" sz="3600" dirty="0" err="1" smtClean="0"/>
              <a:t>phyloinformatics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Room 510</a:t>
            </a:r>
          </a:p>
          <a:p>
            <a:r>
              <a:rPr lang="en-US" dirty="0" smtClean="0"/>
              <a:t>Graham Kerr Building</a:t>
            </a:r>
          </a:p>
          <a:p>
            <a:r>
              <a:rPr lang="en-US" dirty="0" err="1" smtClean="0"/>
              <a:t>Roderic.Page@glasgow.ac.uk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133" cy="1236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321734"/>
            <a:ext cx="228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@</a:t>
            </a:r>
            <a:r>
              <a:rPr lang="en-US" sz="3600" dirty="0" err="1" smtClean="0"/>
              <a:t>rdmpage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Apomys specimen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5604" name="Picture 4" descr="Apomys_data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5950" y="1778000"/>
            <a:ext cx="5372100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200" y="177800"/>
            <a:ext cx="7721600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223963"/>
            <a:ext cx="931862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830638"/>
            <a:ext cx="8556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13" y="5075238"/>
            <a:ext cx="77628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835025"/>
            <a:ext cx="5873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47650"/>
            <a:ext cx="74612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3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5929313"/>
            <a:ext cx="69532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4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0"/>
            <a:ext cx="13208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24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ea typeface="+mj-ea"/>
                <a:cs typeface="+mj-cs"/>
              </a:rPr>
              <a:t>Our questions span multiple databases</a:t>
            </a:r>
            <a:br>
              <a:rPr lang="en-US" smtClean="0">
                <a:ea typeface="+mj-ea"/>
                <a:cs typeface="+mj-cs"/>
              </a:rPr>
            </a:br>
            <a:r>
              <a:rPr lang="en-US" smtClean="0">
                <a:ea typeface="+mj-ea"/>
                <a:cs typeface="+mj-cs"/>
              </a:rPr>
              <a:t/>
            </a:r>
            <a:br>
              <a:rPr lang="en-US" smtClean="0">
                <a:ea typeface="+mj-ea"/>
                <a:cs typeface="+mj-cs"/>
              </a:rPr>
            </a:br>
            <a:r>
              <a:rPr lang="en-US" smtClean="0">
                <a:ea typeface="+mj-ea"/>
                <a:cs typeface="+mj-cs"/>
              </a:rPr>
              <a:t>(“paths” in network)</a:t>
            </a:r>
          </a:p>
        </p:txBody>
      </p:sp>
    </p:spTree>
    <p:extLst>
      <p:ext uri="{BB962C8B-B14F-4D97-AF65-F5344CB8AC3E}">
        <p14:creationId xmlns:p14="http://schemas.microsoft.com/office/powerpoint/2010/main" val="13933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317457" y="2680494"/>
            <a:ext cx="1303337" cy="12033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0800000" flipV="1">
            <a:off x="2655888" y="3933825"/>
            <a:ext cx="3711575" cy="215265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2655888" y="6086475"/>
            <a:ext cx="2144712" cy="328613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26" name="TextBox 5"/>
          <p:cNvSpPr txBox="1">
            <a:spLocks noChangeArrowheads="1"/>
          </p:cNvSpPr>
          <p:nvPr/>
        </p:nvSpPr>
        <p:spPr bwMode="auto">
          <a:xfrm>
            <a:off x="5622925" y="0"/>
            <a:ext cx="3521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>
                <a:latin typeface="Calibri" charset="0"/>
              </a:rPr>
              <a:t>Phylogeography</a:t>
            </a:r>
          </a:p>
        </p:txBody>
      </p:sp>
      <p:pic>
        <p:nvPicPr>
          <p:cNvPr id="819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5929313"/>
            <a:ext cx="69532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1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317457" y="2680494"/>
            <a:ext cx="1303337" cy="12033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5286375" y="4454525"/>
            <a:ext cx="1601788" cy="5603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2655888" y="1787525"/>
            <a:ext cx="3711575" cy="214630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735807" y="3933031"/>
            <a:ext cx="1601788" cy="317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1434306" y="1889919"/>
            <a:ext cx="1323975" cy="11191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1536700" y="3933825"/>
            <a:ext cx="4830763" cy="8016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1538288" y="4735513"/>
            <a:ext cx="4268787" cy="80010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54" name="TextBox 19"/>
          <p:cNvSpPr txBox="1">
            <a:spLocks noChangeArrowheads="1"/>
          </p:cNvSpPr>
          <p:nvPr/>
        </p:nvSpPr>
        <p:spPr bwMode="auto">
          <a:xfrm>
            <a:off x="6854825" y="0"/>
            <a:ext cx="2289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>
                <a:latin typeface="Calibri" charset="0"/>
              </a:rPr>
              <a:t>Taxonomy</a:t>
            </a:r>
          </a:p>
        </p:txBody>
      </p:sp>
      <p:pic>
        <p:nvPicPr>
          <p:cNvPr id="8295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223963"/>
            <a:ext cx="931862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7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830638"/>
            <a:ext cx="8556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8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0"/>
            <a:ext cx="13208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9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0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296820" y="2672556"/>
            <a:ext cx="1331912" cy="11906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811463" y="3903663"/>
            <a:ext cx="3538537" cy="2217737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9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549400" y="4926013"/>
            <a:ext cx="1284288" cy="1223962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00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GenBank records from Spain</a:t>
            </a:r>
          </a:p>
        </p:txBody>
      </p:sp>
      <p:pic>
        <p:nvPicPr>
          <p:cNvPr id="8601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263"/>
            <a:ext cx="9213850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7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How do we integrate these data?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Why integrate?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Administrivia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060124"/>
            <a:ext cx="787400" cy="78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0318" y="3060124"/>
            <a:ext cx="66213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Add comments on the course web site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244600" y="1718157"/>
            <a:ext cx="5642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Lectures + exercises on web site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44600" y="4347345"/>
            <a:ext cx="61290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Project deadline 17 February 2017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244600" y="5709735"/>
            <a:ext cx="7899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http://</a:t>
            </a:r>
            <a:r>
              <a:rPr lang="en-US" sz="3200" dirty="0" err="1" smtClean="0"/>
              <a:t>iphylo.org/~rpage/phyloinformatics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718157"/>
            <a:ext cx="771043" cy="7710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8" y="5424564"/>
            <a:ext cx="950792" cy="9507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24866"/>
            <a:ext cx="1075267" cy="1075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Learn stuff we don’t know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There are </a:t>
            </a:r>
            <a:r>
              <a:rPr lang="en-US" sz="2800" b="1">
                <a:solidFill>
                  <a:schemeClr val="bg1"/>
                </a:solidFill>
              </a:rPr>
              <a:t>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knowns</a:t>
            </a:r>
            <a:r>
              <a:rPr lang="en-US" sz="2800">
                <a:solidFill>
                  <a:schemeClr val="bg1"/>
                </a:solidFill>
              </a:rPr>
              <a:t>, things we know that we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There are </a:t>
            </a:r>
            <a:r>
              <a:rPr lang="en-US" sz="2800" b="1">
                <a:solidFill>
                  <a:schemeClr val="bg1"/>
                </a:solidFill>
              </a:rPr>
              <a:t>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unknowns</a:t>
            </a:r>
            <a:r>
              <a:rPr lang="en-US" sz="2800">
                <a:solidFill>
                  <a:schemeClr val="bg1"/>
                </a:solidFill>
              </a:rPr>
              <a:t>, things we now know we don’t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But there are also </a:t>
            </a:r>
            <a:r>
              <a:rPr lang="en-US" sz="2800" b="1">
                <a:solidFill>
                  <a:schemeClr val="bg1"/>
                </a:solidFill>
              </a:rPr>
              <a:t>unknown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unknowns</a:t>
            </a:r>
            <a:r>
              <a:rPr lang="en-US" sz="2800">
                <a:solidFill>
                  <a:schemeClr val="bg1"/>
                </a:solidFill>
              </a:rPr>
              <a:t>, things we do not know we don't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31616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81225" y="1516063"/>
            <a:ext cx="4865688" cy="46005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60600" y="1633538"/>
            <a:ext cx="2216150" cy="2030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29150" y="1633538"/>
            <a:ext cx="2214563" cy="2030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29150" y="3816350"/>
            <a:ext cx="2214563" cy="2028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676275" y="2414588"/>
            <a:ext cx="1074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latin typeface="Calibri" charset="0"/>
              </a:rPr>
              <a:t>known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333375" y="4492625"/>
            <a:ext cx="1417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latin typeface="Calibri" charset="0"/>
              </a:rPr>
              <a:t>unknown</a:t>
            </a:r>
          </a:p>
        </p:txBody>
      </p:sp>
      <p:sp>
        <p:nvSpPr>
          <p:cNvPr id="20488" name="TextBox 9"/>
          <p:cNvSpPr txBox="1">
            <a:spLocks noChangeArrowheads="1"/>
          </p:cNvSpPr>
          <p:nvPr/>
        </p:nvSpPr>
        <p:spPr bwMode="auto">
          <a:xfrm rot="-2746252">
            <a:off x="2997994" y="683419"/>
            <a:ext cx="1228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knowns</a:t>
            </a:r>
          </a:p>
        </p:txBody>
      </p:sp>
      <p:sp>
        <p:nvSpPr>
          <p:cNvPr id="20489" name="TextBox 10"/>
          <p:cNvSpPr txBox="1">
            <a:spLocks noChangeArrowheads="1"/>
          </p:cNvSpPr>
          <p:nvPr/>
        </p:nvSpPr>
        <p:spPr bwMode="auto">
          <a:xfrm rot="-2625146">
            <a:off x="5330825" y="592138"/>
            <a:ext cx="1571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unknowns</a:t>
            </a:r>
          </a:p>
        </p:txBody>
      </p:sp>
    </p:spTree>
    <p:extLst>
      <p:ext uri="{BB962C8B-B14F-4D97-AF65-F5344CB8AC3E}">
        <p14:creationId xmlns:p14="http://schemas.microsoft.com/office/powerpoint/2010/main" val="63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Things we know </a:t>
            </a:r>
            <a:br>
              <a:rPr lang="en-US" sz="4000"/>
            </a:br>
            <a:r>
              <a:rPr lang="en-US" sz="4000"/>
              <a:t>…without knowing that we know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209800"/>
            <a:ext cx="5486400" cy="413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i="1"/>
              <a:t>Melissotarsus insularis</a:t>
            </a:r>
            <a:br>
              <a:rPr lang="en-US" sz="4000" i="1"/>
            </a:b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ChangeArrowheads="1"/>
          </p:cNvSpPr>
          <p:nvPr/>
        </p:nvSpPr>
        <p:spPr bwMode="auto">
          <a:xfrm>
            <a:off x="3124200" y="685800"/>
            <a:ext cx="2590800" cy="485775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0" y="685800"/>
            <a:ext cx="3021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latin typeface="Times" pitchFamily="1" charset="0"/>
              </a:rPr>
              <a:t>Melissotarsus</a:t>
            </a:r>
            <a:r>
              <a:rPr lang="en-US" i="1" dirty="0">
                <a:latin typeface="Times" pitchFamily="1" charset="0"/>
              </a:rPr>
              <a:t> </a:t>
            </a:r>
            <a:r>
              <a:rPr lang="en-US" i="1" dirty="0" err="1">
                <a:latin typeface="Times" pitchFamily="1" charset="0"/>
              </a:rPr>
              <a:t>insularis</a:t>
            </a:r>
            <a:endParaRPr lang="en-US" i="1" dirty="0">
              <a:latin typeface="Times" pitchFamily="1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705600" y="685800"/>
            <a:ext cx="887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itchFamily="1" charset="0"/>
              </a:rPr>
              <a:t>no hit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3048000"/>
            <a:ext cx="8167688" cy="1314450"/>
            <a:chOff x="0" y="1920"/>
            <a:chExt cx="5145" cy="828"/>
          </a:xfrm>
        </p:grpSpPr>
        <p:sp>
          <p:nvSpPr>
            <p:cNvPr id="40986" name="AutoShape 6"/>
            <p:cNvSpPr>
              <a:spLocks noChangeArrowheads="1"/>
            </p:cNvSpPr>
            <p:nvPr/>
          </p:nvSpPr>
          <p:spPr bwMode="auto">
            <a:xfrm>
              <a:off x="1968" y="2112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Calibri" pitchFamily="1" charset="0"/>
              </a:endParaRPr>
            </a:p>
          </p:txBody>
        </p:sp>
        <p:pic>
          <p:nvPicPr>
            <p:cNvPr id="4098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0" y="1920"/>
              <a:ext cx="477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8" name="Rectangle 8"/>
            <p:cNvSpPr>
              <a:spLocks noChangeArrowheads="1"/>
            </p:cNvSpPr>
            <p:nvPr/>
          </p:nvSpPr>
          <p:spPr bwMode="auto">
            <a:xfrm>
              <a:off x="0" y="2112"/>
              <a:ext cx="19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CASENT0107663-D01</a:t>
              </a:r>
            </a:p>
          </p:txBody>
        </p:sp>
        <p:sp>
          <p:nvSpPr>
            <p:cNvPr id="40989" name="Rectangle 9"/>
            <p:cNvSpPr>
              <a:spLocks noChangeArrowheads="1"/>
            </p:cNvSpPr>
            <p:nvPr/>
          </p:nvSpPr>
          <p:spPr bwMode="auto">
            <a:xfrm>
              <a:off x="4176" y="2160"/>
              <a:ext cx="9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Times" pitchFamily="1" charset="0"/>
                </a:rPr>
                <a:t>DQ176312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762000" y="4876800"/>
            <a:ext cx="8382000" cy="638175"/>
            <a:chOff x="480" y="3072"/>
            <a:chExt cx="5280" cy="402"/>
          </a:xfrm>
        </p:grpSpPr>
        <p:sp>
          <p:nvSpPr>
            <p:cNvPr id="40982" name="AutoShape 11"/>
            <p:cNvSpPr>
              <a:spLocks noChangeArrowheads="1"/>
            </p:cNvSpPr>
            <p:nvPr/>
          </p:nvSpPr>
          <p:spPr bwMode="auto">
            <a:xfrm>
              <a:off x="1968" y="3120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Calibri" pitchFamily="1" charset="0"/>
              </a:endParaRPr>
            </a:p>
          </p:txBody>
        </p:sp>
        <p:sp>
          <p:nvSpPr>
            <p:cNvPr id="40983" name="Rectangle 12"/>
            <p:cNvSpPr>
              <a:spLocks noChangeArrowheads="1"/>
            </p:cNvSpPr>
            <p:nvPr/>
          </p:nvSpPr>
          <p:spPr bwMode="auto">
            <a:xfrm>
              <a:off x="3628" y="3120"/>
              <a:ext cx="21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84" name="Rectangle 13"/>
            <p:cNvSpPr>
              <a:spLocks noChangeArrowheads="1"/>
            </p:cNvSpPr>
            <p:nvPr/>
          </p:nvSpPr>
          <p:spPr bwMode="auto">
            <a:xfrm>
              <a:off x="480" y="3072"/>
              <a:ext cx="9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DQ176312</a:t>
              </a:r>
            </a:p>
          </p:txBody>
        </p:sp>
        <p:pic>
          <p:nvPicPr>
            <p:cNvPr id="40985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12" y="3120"/>
              <a:ext cx="1022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1905000"/>
            <a:ext cx="8853488" cy="561975"/>
            <a:chOff x="0" y="1200"/>
            <a:chExt cx="5577" cy="354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968" y="1248"/>
              <a:ext cx="3609" cy="306"/>
              <a:chOff x="1968" y="1248"/>
              <a:chExt cx="3609" cy="306"/>
            </a:xfrm>
          </p:grpSpPr>
          <p:sp>
            <p:nvSpPr>
              <p:cNvPr id="40979" name="AutoShape 17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1632" cy="306"/>
              </a:xfrm>
              <a:prstGeom prst="rightArrow">
                <a:avLst>
                  <a:gd name="adj1" fmla="val 50000"/>
                  <a:gd name="adj2" fmla="val 1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1" charset="0"/>
                </a:endParaRPr>
              </a:p>
            </p:txBody>
          </p:sp>
          <p:sp>
            <p:nvSpPr>
              <p:cNvPr id="40980" name="Rectangle 18"/>
              <p:cNvSpPr>
                <a:spLocks noChangeArrowheads="1"/>
              </p:cNvSpPr>
              <p:nvPr/>
            </p:nvSpPr>
            <p:spPr bwMode="auto">
              <a:xfrm>
                <a:off x="3648" y="1248"/>
                <a:ext cx="192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Times" pitchFamily="1" charset="0"/>
                  </a:rPr>
                  <a:t>CASENT0107663-D01</a:t>
                </a:r>
              </a:p>
            </p:txBody>
          </p:sp>
          <p:pic>
            <p:nvPicPr>
              <p:cNvPr id="40981" name="Picture 1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064" y="1248"/>
                <a:ext cx="1056" cy="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0978" name="Text Box 20"/>
            <p:cNvSpPr txBox="1">
              <a:spLocks noChangeArrowheads="1"/>
            </p:cNvSpPr>
            <p:nvPr/>
          </p:nvSpPr>
          <p:spPr bwMode="auto">
            <a:xfrm>
              <a:off x="0" y="1200"/>
              <a:ext cx="19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>
                  <a:latin typeface="Times" pitchFamily="1" charset="0"/>
                </a:rPr>
                <a:t>Melissotarsus insularis</a:t>
              </a:r>
            </a:p>
          </p:txBody>
        </p:sp>
      </p:grpSp>
      <p:pic>
        <p:nvPicPr>
          <p:cNvPr id="4096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685800"/>
            <a:ext cx="1622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781800" y="228600"/>
            <a:ext cx="336550" cy="1158875"/>
            <a:chOff x="5088" y="192"/>
            <a:chExt cx="212" cy="730"/>
          </a:xfrm>
        </p:grpSpPr>
        <p:sp>
          <p:nvSpPr>
            <p:cNvPr id="40974" name="Line 23"/>
            <p:cNvSpPr>
              <a:spLocks noChangeShapeType="1"/>
            </p:cNvSpPr>
            <p:nvPr/>
          </p:nvSpPr>
          <p:spPr bwMode="auto">
            <a:xfrm>
              <a:off x="5194" y="538"/>
              <a:ext cx="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5" name="Line 24"/>
            <p:cNvSpPr>
              <a:spLocks noChangeShapeType="1"/>
            </p:cNvSpPr>
            <p:nvPr/>
          </p:nvSpPr>
          <p:spPr bwMode="auto">
            <a:xfrm flipH="1">
              <a:off x="5146" y="538"/>
              <a:ext cx="144" cy="24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6" name="Text Box 25"/>
            <p:cNvSpPr txBox="1">
              <a:spLocks noChangeArrowheads="1"/>
            </p:cNvSpPr>
            <p:nvPr/>
          </p:nvSpPr>
          <p:spPr bwMode="auto">
            <a:xfrm>
              <a:off x="5088" y="19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Times" pitchFamily="1" charset="0"/>
                </a:rPr>
                <a:t>1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0" y="5791200"/>
            <a:ext cx="8888413" cy="823913"/>
            <a:chOff x="0" y="3648"/>
            <a:chExt cx="5599" cy="519"/>
          </a:xfrm>
        </p:grpSpPr>
        <p:sp>
          <p:nvSpPr>
            <p:cNvPr id="40971" name="Text Box 27"/>
            <p:cNvSpPr txBox="1">
              <a:spLocks noChangeArrowheads="1"/>
            </p:cNvSpPr>
            <p:nvPr/>
          </p:nvSpPr>
          <p:spPr bwMode="auto">
            <a:xfrm>
              <a:off x="3696" y="3792"/>
              <a:ext cx="19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>
                  <a:latin typeface="Times" pitchFamily="1" charset="0"/>
                </a:rPr>
                <a:t>Melissotarsus insularis</a:t>
              </a:r>
            </a:p>
          </p:txBody>
        </p:sp>
        <p:sp>
          <p:nvSpPr>
            <p:cNvPr id="40972" name="Rectangle 28"/>
            <p:cNvSpPr>
              <a:spLocks noChangeArrowheads="1"/>
            </p:cNvSpPr>
            <p:nvPr/>
          </p:nvSpPr>
          <p:spPr bwMode="auto">
            <a:xfrm>
              <a:off x="0" y="3792"/>
              <a:ext cx="2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73" name="Text Box 29"/>
            <p:cNvSpPr txBox="1">
              <a:spLocks noChangeArrowheads="1"/>
            </p:cNvSpPr>
            <p:nvPr/>
          </p:nvSpPr>
          <p:spPr bwMode="auto">
            <a:xfrm>
              <a:off x="2544" y="3648"/>
              <a:ext cx="333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4800">
                  <a:latin typeface="Times" pitchFamily="1" charset="0"/>
                </a:rPr>
                <a:t>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No one source has all the answers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CB41D5-DCA3-9E46-AA2C-6FB4E3377B99}" type="slidenum">
              <a:rPr lang="en-US" smtClean="0">
                <a:latin typeface="Times New Roman" pitchFamily="1" charset="0"/>
              </a:rPr>
              <a:pPr/>
              <a:t>27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94211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24" name="Picture 4" descr="j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81000"/>
            <a:ext cx="2051050" cy="5753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Single source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“biodiversity informatics”?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Many sources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2" name="Picture 4" descr="j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19075"/>
            <a:ext cx="7086600" cy="6638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Combine sources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j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0"/>
            <a:ext cx="7239000" cy="67802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971800"/>
            <a:ext cx="7772400" cy="1143000"/>
          </a:xfrm>
        </p:spPr>
        <p:txBody>
          <a:bodyPr/>
          <a:lstStyle/>
          <a:p>
            <a:r>
              <a:rPr lang="en-US"/>
              <a:t>ispecies.org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0836" name="Picture 4" descr="ispec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82563"/>
            <a:ext cx="8229600" cy="6675437"/>
          </a:xfrm>
          <a:prstGeom prst="rect">
            <a:avLst/>
          </a:prstGeom>
          <a:noFill/>
        </p:spPr>
      </p:pic>
      <p:sp>
        <p:nvSpPr>
          <p:cNvPr id="120837" name="AutoShape 5"/>
          <p:cNvSpPr>
            <a:spLocks noChangeArrowheads="1"/>
          </p:cNvSpPr>
          <p:nvPr/>
        </p:nvSpPr>
        <p:spPr bwMode="auto">
          <a:xfrm>
            <a:off x="685800" y="1752600"/>
            <a:ext cx="8001000" cy="10668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8" name="AutoShape 6"/>
          <p:cNvSpPr>
            <a:spLocks noChangeArrowheads="1"/>
          </p:cNvSpPr>
          <p:nvPr/>
        </p:nvSpPr>
        <p:spPr bwMode="auto">
          <a:xfrm>
            <a:off x="685800" y="2895600"/>
            <a:ext cx="8077200" cy="16002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9" name="AutoShape 7"/>
          <p:cNvSpPr>
            <a:spLocks noChangeArrowheads="1"/>
          </p:cNvSpPr>
          <p:nvPr/>
        </p:nvSpPr>
        <p:spPr bwMode="auto">
          <a:xfrm>
            <a:off x="762000" y="4572000"/>
            <a:ext cx="8001000" cy="1905000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 animBg="1"/>
      <p:bldP spid="120838" grpId="0" animBg="1"/>
      <p:bldP spid="1208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information about organisms</a:t>
            </a:r>
          </a:p>
          <a:p>
            <a:endParaRPr lang="en-US" dirty="0" smtClean="0"/>
          </a:p>
          <a:p>
            <a:r>
              <a:rPr lang="en-US" dirty="0" smtClean="0"/>
              <a:t>Linking together in “</a:t>
            </a:r>
            <a:r>
              <a:rPr lang="en-US" dirty="0" err="1" smtClean="0"/>
              <a:t>mashups</a:t>
            </a:r>
            <a:r>
              <a:rPr lang="en-US" dirty="0" smtClean="0"/>
              <a:t>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" y="-783086"/>
            <a:ext cx="9144000" cy="81226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690548"/>
            <a:ext cx="8229600" cy="1143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GBIF.org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600+ </a:t>
            </a:r>
            <a:r>
              <a:rPr lang="en-US" dirty="0">
                <a:solidFill>
                  <a:schemeClr val="bg1"/>
                </a:solidFill>
              </a:rPr>
              <a:t>million records</a:t>
            </a:r>
          </a:p>
        </p:txBody>
      </p:sp>
    </p:spTree>
    <p:extLst>
      <p:ext uri="{BB962C8B-B14F-4D97-AF65-F5344CB8AC3E}">
        <p14:creationId xmlns:p14="http://schemas.microsoft.com/office/powerpoint/2010/main" val="39007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2687" y="0"/>
            <a:ext cx="6691313" cy="6858000"/>
          </a:xfrm>
          <a:prstGeom prst="rect">
            <a:avLst/>
          </a:prstGeom>
        </p:spPr>
      </p:pic>
      <p:sp>
        <p:nvSpPr>
          <p:cNvPr id="146435" name="TextBox 2"/>
          <p:cNvSpPr txBox="1">
            <a:spLocks noChangeArrowheads="1"/>
          </p:cNvSpPr>
          <p:nvPr/>
        </p:nvSpPr>
        <p:spPr bwMode="auto">
          <a:xfrm>
            <a:off x="830263" y="0"/>
            <a:ext cx="29654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@rdmpage</a:t>
            </a:r>
          </a:p>
        </p:txBody>
      </p:sp>
      <p:pic>
        <p:nvPicPr>
          <p:cNvPr id="146436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8302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0" y="7938"/>
            <a:ext cx="6858000" cy="6858000"/>
          </a:xfrm>
          <a:prstGeom prst="rect">
            <a:avLst/>
          </a:prstGeom>
        </p:spPr>
      </p:pic>
      <p:sp>
        <p:nvSpPr>
          <p:cNvPr id="148483" name="TextBox 4"/>
          <p:cNvSpPr txBox="1">
            <a:spLocks noChangeArrowheads="1"/>
          </p:cNvSpPr>
          <p:nvPr/>
        </p:nvSpPr>
        <p:spPr bwMode="auto">
          <a:xfrm>
            <a:off x="838200" y="7938"/>
            <a:ext cx="36401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@andrewxhill</a:t>
            </a:r>
          </a:p>
        </p:txBody>
      </p:sp>
      <p:pic>
        <p:nvPicPr>
          <p:cNvPr id="148484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hyloinforma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32" y="1744133"/>
            <a:ext cx="9061468" cy="962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-213801" y="4351867"/>
            <a:ext cx="9569468" cy="31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633264"/>
            <a:ext cx="5511800" cy="5934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22" y="552450"/>
            <a:ext cx="4064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67" y="552450"/>
            <a:ext cx="406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iNaturalist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17638"/>
            <a:ext cx="3341511" cy="5012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867" y="1417637"/>
            <a:ext cx="3341512" cy="5012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Species distributions</a:t>
            </a:r>
          </a:p>
          <a:p>
            <a:endParaRPr lang="en-US" dirty="0" smtClean="0"/>
          </a:p>
          <a:p>
            <a:r>
              <a:rPr lang="en-US" dirty="0" err="1" smtClean="0"/>
              <a:t>Geophylogenies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Taxonomy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F91361-6840-6D43-AFF9-C9619B1FB26A}" type="slidenum">
              <a:rPr lang="en-US" smtClean="0">
                <a:latin typeface="Times New Roman" pitchFamily="1" charset="0"/>
              </a:rPr>
              <a:pPr/>
              <a:t>45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11776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-25400"/>
            <a:ext cx="516255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6629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Names can change…</a:t>
            </a:r>
            <a:br>
              <a:rPr lang="en-US"/>
            </a:br>
            <a:r>
              <a:rPr lang="en-US" sz="3600" i="1"/>
              <a:t>Leptodactylus fuscus</a:t>
            </a:r>
            <a:r>
              <a:rPr lang="en-US" sz="3600"/>
              <a:t> (Schneider)</a:t>
            </a:r>
            <a:endParaRPr lang="en-US"/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219200" y="2133600"/>
            <a:ext cx="605155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>
              <a:buFont typeface="Times" pitchFamily="1" charset="0"/>
              <a:buAutoNum type="arabicPlain" startAt="1799"/>
            </a:pP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Rana fusca</a:t>
            </a:r>
            <a:r>
              <a:rPr lang="en-US">
                <a:latin typeface="Times New Roman" pitchFamily="1" charset="0"/>
              </a:rPr>
              <a:t> Schneider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1802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typhonia</a:t>
            </a:r>
            <a:r>
              <a:rPr lang="en-US">
                <a:latin typeface="Times New Roman" pitchFamily="1" charset="0"/>
              </a:rPr>
              <a:t> Sonnini &amp; Latreille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1803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typhonia</a:t>
            </a:r>
            <a:r>
              <a:rPr lang="en-US">
                <a:latin typeface="Times New Roman" pitchFamily="1" charset="0"/>
              </a:rPr>
              <a:t> Daudin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1824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Wied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1826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Fitzinger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1841 </a:t>
            </a:r>
            <a:r>
              <a:rPr lang="en-US" i="1">
                <a:latin typeface="Times New Roman" pitchFamily="1" charset="0"/>
              </a:rPr>
              <a:t>Cystignathus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Dumeril &amp; Bibron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1843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Fitzinger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1858 </a:t>
            </a:r>
            <a:r>
              <a:rPr lang="en-US" i="1">
                <a:latin typeface="Times New Roman" pitchFamily="1" charset="0"/>
              </a:rPr>
              <a:t>Cystignathus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fuscus</a:t>
            </a:r>
            <a:r>
              <a:rPr lang="en-US">
                <a:latin typeface="Times New Roman" pitchFamily="1" charset="0"/>
              </a:rPr>
              <a:t> Günther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1882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Boulenger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1927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Müller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1935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Parker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1968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fuscus </a:t>
            </a:r>
            <a:r>
              <a:rPr lang="en-US">
                <a:latin typeface="Times New Roman" pitchFamily="1" charset="0"/>
              </a:rPr>
              <a:t>Heyer</a:t>
            </a:r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228600"/>
            <a:ext cx="2209800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806450"/>
            <a:ext cx="8255000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7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0"/>
            <a:ext cx="7596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5104" cy="6028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hyloinforma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7988" y="0"/>
            <a:ext cx="6244412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Taxonomy as a source of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69" y="4121150"/>
            <a:ext cx="1485900" cy="138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"/>
            <a:ext cx="4879368" cy="772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1" y="0"/>
            <a:ext cx="4902199" cy="7757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“Dark </a:t>
            </a:r>
            <a:r>
              <a:rPr lang="en-US" dirty="0" err="1" smtClean="0"/>
              <a:t>taxa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4482"/>
            <a:ext cx="9116129" cy="3436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75" y="263322"/>
            <a:ext cx="5221812" cy="5758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9651" y="6229218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synthesis.eol.org/media/treemap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/Users/rpage/Dropbox/Talks/VizBi2011/perceptive.m4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63525" y="2362200"/>
            <a:ext cx="82994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3" name="TextBox 5"/>
          <p:cNvSpPr txBox="1">
            <a:spLocks noChangeArrowheads="1"/>
          </p:cNvSpPr>
          <p:nvPr/>
        </p:nvSpPr>
        <p:spPr bwMode="auto">
          <a:xfrm>
            <a:off x="914400" y="84138"/>
            <a:ext cx="25146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@kzelnio </a:t>
            </a:r>
          </a:p>
        </p:txBody>
      </p:sp>
      <p:pic>
        <p:nvPicPr>
          <p:cNvPr id="153604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841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TextBox 4"/>
          <p:cNvSpPr txBox="1">
            <a:spLocks noChangeArrowheads="1"/>
          </p:cNvSpPr>
          <p:nvPr/>
        </p:nvSpPr>
        <p:spPr bwMode="auto">
          <a:xfrm>
            <a:off x="3544888" y="84138"/>
            <a:ext cx="5018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Think how great of a tool that could be at museums</a:t>
            </a:r>
          </a:p>
          <a:p>
            <a:r>
              <a:rPr lang="en-US">
                <a:solidFill>
                  <a:srgbClr val="FFFFFF"/>
                </a:solidFill>
              </a:rPr>
              <a:t>on a large flat screen at 4 year old height.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3" fill="hold"/>
                                        <p:tgtEl>
                                          <p:spTgt spid="1536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360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36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36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60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deo-8075472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163" y="0"/>
            <a:ext cx="527367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</a:t>
            </a:r>
          </a:p>
          <a:p>
            <a:endParaRPr lang="en-US" dirty="0" smtClean="0"/>
          </a:p>
          <a:p>
            <a:r>
              <a:rPr lang="en-US" dirty="0" smtClean="0"/>
              <a:t>Synonyms</a:t>
            </a:r>
          </a:p>
          <a:p>
            <a:endParaRPr lang="en-US" dirty="0" smtClean="0"/>
          </a:p>
          <a:p>
            <a:r>
              <a:rPr lang="en-US" dirty="0" smtClean="0"/>
              <a:t>Classifications</a:t>
            </a:r>
          </a:p>
          <a:p>
            <a:endParaRPr lang="en-US" dirty="0" smtClean="0"/>
          </a:p>
          <a:p>
            <a:r>
              <a:rPr lang="en-US" dirty="0" err="1" smtClean="0"/>
              <a:t>Visualisation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Phylogeny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Linking biodiversity data together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315" y="544235"/>
            <a:ext cx="5584208" cy="545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495300" y="1581150"/>
          <a:ext cx="6605588" cy="501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2" name="Worksheet" r:id="rId5" imgW="6605016" imgH="5017008" progId="Excel.Sheet.8">
                  <p:embed/>
                </p:oleObj>
              </mc:Choice>
              <mc:Fallback>
                <p:oleObj name="Worksheet" r:id="rId5" imgW="6605016" imgH="5017008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1581150"/>
                        <a:ext cx="6605588" cy="5018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153400" cy="1143000"/>
          </a:xfrm>
        </p:spPr>
        <p:txBody>
          <a:bodyPr/>
          <a:lstStyle/>
          <a:p>
            <a:pPr eaLnBrk="1" hangingPunct="1"/>
            <a:r>
              <a:rPr lang="en-US" sz="3600"/>
              <a:t>Rate of growth of phylogenetic knowledge</a:t>
            </a:r>
            <a:endParaRPr lang="en-US"/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905000" y="2209800"/>
            <a:ext cx="2759075" cy="1562100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itchFamily="1" charset="0"/>
              </a:rPr>
              <a:t>Number of papers with “molecular” and “phylogeny” in Web of Science</a:t>
            </a:r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auto">
          <a:xfrm>
            <a:off x="4572000" y="2971800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7451725" y="3946525"/>
            <a:ext cx="1463675" cy="925513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" pitchFamily="1" charset="0"/>
              </a:rPr>
              <a:t>Number of studies in TreeBASE</a:t>
            </a:r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 flipH="1">
            <a:off x="6553200" y="42672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59625" y="1916113"/>
            <a:ext cx="1558925" cy="1338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ll.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06" y="0"/>
            <a:ext cx="450858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-4139319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813" y="0"/>
            <a:ext cx="553878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155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7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8" name="TextBox 5"/>
          <p:cNvSpPr txBox="1">
            <a:spLocks noChangeArrowheads="1"/>
          </p:cNvSpPr>
          <p:nvPr/>
        </p:nvSpPr>
        <p:spPr bwMode="auto">
          <a:xfrm>
            <a:off x="990600" y="0"/>
            <a:ext cx="20447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@dr_pi</a:t>
            </a:r>
          </a:p>
        </p:txBody>
      </p:sp>
      <p:pic>
        <p:nvPicPr>
          <p:cNvPr id="2" name="CollaborativeTreeComparison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" y="990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a phylogeny for a group of organisms</a:t>
            </a:r>
          </a:p>
          <a:p>
            <a:endParaRPr lang="en-US" dirty="0" smtClean="0"/>
          </a:p>
          <a:p>
            <a:r>
              <a:rPr lang="en-US" dirty="0" smtClean="0"/>
              <a:t>Displaying on the web (</a:t>
            </a:r>
            <a:r>
              <a:rPr lang="en-US" dirty="0" err="1" smtClean="0"/>
              <a:t>visualisation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 descr="acampbell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143000"/>
            <a:ext cx="5791200" cy="463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Text mining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77828" name="Picture 4" descr="ra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0"/>
            <a:ext cx="8458200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212725" y="1038225"/>
            <a:ext cx="8626475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pitchFamily="1" charset="0"/>
              </a:rPr>
              <a:t>Morphological and molecular description of </a:t>
            </a:r>
            <a:r>
              <a:rPr lang="en-US" sz="2800" i="1">
                <a:latin typeface="Calibri" pitchFamily="1" charset="0"/>
              </a:rPr>
              <a:t>Haematoloechus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meridionalis</a:t>
            </a:r>
            <a:r>
              <a:rPr lang="en-US" sz="2800">
                <a:latin typeface="Calibri" pitchFamily="1" charset="0"/>
              </a:rPr>
              <a:t> n. sp. (Digenea: Plagiorchioidea: Haematoloechidae) from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brocchi</a:t>
            </a:r>
            <a:r>
              <a:rPr lang="en-US" sz="2800">
                <a:latin typeface="Calibri" pitchFamily="1" charset="0"/>
              </a:rPr>
              <a:t> of Guanacaste, Costa Rica</a:t>
            </a:r>
          </a:p>
          <a:p>
            <a:endParaRPr lang="en-US" sz="2800">
              <a:latin typeface="Calibri" pitchFamily="1" charset="0"/>
            </a:endParaRPr>
          </a:p>
          <a:p>
            <a:r>
              <a:rPr lang="en-US" sz="2800" i="1">
                <a:latin typeface="Calibri" pitchFamily="1" charset="0"/>
              </a:rPr>
              <a:t>Halipegus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eschi</a:t>
            </a:r>
            <a:r>
              <a:rPr lang="en-US" sz="2800">
                <a:latin typeface="Calibri" pitchFamily="1" charset="0"/>
              </a:rPr>
              <a:t> n. sp. (Digenea: Hemiuridae) in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from Guanacaste Province, Costa Rica</a:t>
            </a:r>
          </a:p>
          <a:p>
            <a:endParaRPr lang="en-US" sz="2800">
              <a:latin typeface="Calibri" pitchFamily="1" charset="0"/>
            </a:endParaRPr>
          </a:p>
          <a:p>
            <a:r>
              <a:rPr lang="en-US" sz="2800" i="1">
                <a:latin typeface="Calibri" pitchFamily="1" charset="0"/>
              </a:rPr>
              <a:t>Haematoloechus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danbrooksi</a:t>
            </a:r>
            <a:r>
              <a:rPr lang="en-US" sz="2800">
                <a:latin typeface="Calibri" pitchFamily="1" charset="0"/>
              </a:rPr>
              <a:t> n. sp. (Digenea: Plagiorchioidea) from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from Los Tuxtlas, Veracruz, Mexico</a:t>
            </a:r>
          </a:p>
        </p:txBody>
      </p:sp>
      <p:pic>
        <p:nvPicPr>
          <p:cNvPr id="79875" name="Picture 5" descr="haemat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2275" y="5638800"/>
            <a:ext cx="11017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5392738" y="1828800"/>
            <a:ext cx="1219200" cy="800100"/>
          </a:xfrm>
          <a:custGeom>
            <a:avLst/>
            <a:gdLst>
              <a:gd name="T0" fmla="*/ 592 w 976"/>
              <a:gd name="T1" fmla="*/ 24 h 616"/>
              <a:gd name="T2" fmla="*/ 352 w 976"/>
              <a:gd name="T3" fmla="*/ 24 h 616"/>
              <a:gd name="T4" fmla="*/ 112 w 976"/>
              <a:gd name="T5" fmla="*/ 168 h 616"/>
              <a:gd name="T6" fmla="*/ 64 w 976"/>
              <a:gd name="T7" fmla="*/ 552 h 616"/>
              <a:gd name="T8" fmla="*/ 496 w 976"/>
              <a:gd name="T9" fmla="*/ 552 h 616"/>
              <a:gd name="T10" fmla="*/ 928 w 976"/>
              <a:gd name="T11" fmla="*/ 408 h 616"/>
              <a:gd name="T12" fmla="*/ 784 w 976"/>
              <a:gd name="T13" fmla="*/ 72 h 616"/>
              <a:gd name="T14" fmla="*/ 496 w 976"/>
              <a:gd name="T15" fmla="*/ 24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6465888" y="3182938"/>
            <a:ext cx="736600" cy="546100"/>
          </a:xfrm>
          <a:custGeom>
            <a:avLst/>
            <a:gdLst>
              <a:gd name="T0" fmla="*/ 216 w 464"/>
              <a:gd name="T1" fmla="*/ 32 h 344"/>
              <a:gd name="T2" fmla="*/ 24 w 464"/>
              <a:gd name="T3" fmla="*/ 176 h 344"/>
              <a:gd name="T4" fmla="*/ 72 w 464"/>
              <a:gd name="T5" fmla="*/ 320 h 344"/>
              <a:gd name="T6" fmla="*/ 360 w 464"/>
              <a:gd name="T7" fmla="*/ 320 h 344"/>
              <a:gd name="T8" fmla="*/ 456 w 464"/>
              <a:gd name="T9" fmla="*/ 224 h 344"/>
              <a:gd name="T10" fmla="*/ 408 w 464"/>
              <a:gd name="T11" fmla="*/ 32 h 344"/>
              <a:gd name="T12" fmla="*/ 216 w 464"/>
              <a:gd name="T13" fmla="*/ 32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2573338" y="4814888"/>
            <a:ext cx="952500" cy="736600"/>
          </a:xfrm>
          <a:custGeom>
            <a:avLst/>
            <a:gdLst>
              <a:gd name="T0" fmla="*/ 192 w 600"/>
              <a:gd name="T1" fmla="*/ 24 h 464"/>
              <a:gd name="T2" fmla="*/ 96 w 600"/>
              <a:gd name="T3" fmla="*/ 120 h 464"/>
              <a:gd name="T4" fmla="*/ 48 w 600"/>
              <a:gd name="T5" fmla="*/ 408 h 464"/>
              <a:gd name="T6" fmla="*/ 384 w 600"/>
              <a:gd name="T7" fmla="*/ 456 h 464"/>
              <a:gd name="T8" fmla="*/ 576 w 600"/>
              <a:gd name="T9" fmla="*/ 360 h 464"/>
              <a:gd name="T10" fmla="*/ 528 w 600"/>
              <a:gd name="T11" fmla="*/ 168 h 464"/>
              <a:gd name="T12" fmla="*/ 432 w 600"/>
              <a:gd name="T13" fmla="*/ 24 h 464"/>
              <a:gd name="T14" fmla="*/ 192 w 600"/>
              <a:gd name="T15" fmla="*/ 24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800600"/>
            <a:ext cx="6400800" cy="838200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898989"/>
                </a:solidFill>
              </a:rPr>
              <a:t>Apomys datae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6188" y="685800"/>
            <a:ext cx="41148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do crustaceans 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live 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71600" y="4272118"/>
            <a:ext cx="1283575" cy="2142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0" y="1104042"/>
            <a:ext cx="6728700" cy="55643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329" y="3286035"/>
            <a:ext cx="1332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Green</a:t>
            </a:r>
          </a:p>
          <a:p>
            <a:r>
              <a:rPr lang="en-US" sz="3600" dirty="0" smtClean="0"/>
              <a:t>plants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8167" y="5144863"/>
            <a:ext cx="171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Bacteria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69023" y="1253261"/>
            <a:ext cx="120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Fungi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590150" y="1899592"/>
            <a:ext cx="236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Vertebrates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6142166" y="1104042"/>
            <a:ext cx="231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Arthropods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63" y="1041269"/>
            <a:ext cx="6912237" cy="5434981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do insects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live 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329" y="3286035"/>
            <a:ext cx="1332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Green</a:t>
            </a:r>
          </a:p>
          <a:p>
            <a:r>
              <a:rPr lang="en-US" sz="3600" dirty="0" smtClean="0"/>
              <a:t>plants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818167" y="5144863"/>
            <a:ext cx="171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Bacteria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769023" y="1253261"/>
            <a:ext cx="120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Fungi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590150" y="1899592"/>
            <a:ext cx="236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Vertebrates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2166" y="1104042"/>
            <a:ext cx="231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Arthropods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Extracting information from the literature</a:t>
            </a:r>
          </a:p>
          <a:p>
            <a:endParaRPr lang="en-US" dirty="0" smtClean="0"/>
          </a:p>
          <a:p>
            <a:r>
              <a:rPr lang="en-US" dirty="0" smtClean="0"/>
              <a:t>Extracting information from databases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04800"/>
            <a:ext cx="696595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1600200" y="3124200"/>
            <a:ext cx="4267200" cy="22860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38600" y="4876800"/>
            <a:ext cx="1066800" cy="22860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204803" name="Rectangle 1027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8" y="552450"/>
            <a:ext cx="7218362" cy="57531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675</Words>
  <Application>Microsoft Macintosh PowerPoint</Application>
  <PresentationFormat>On-screen Show (4:3)</PresentationFormat>
  <Paragraphs>162</Paragraphs>
  <Slides>73</Slides>
  <Notes>26</Notes>
  <HiddenSlides>0</HiddenSlides>
  <MMClips>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Calibri</vt:lpstr>
      <vt:lpstr>ＭＳ Ｐゴシック</vt:lpstr>
      <vt:lpstr>Times</vt:lpstr>
      <vt:lpstr>Times New Roman</vt:lpstr>
      <vt:lpstr>Arial</vt:lpstr>
      <vt:lpstr>Office Theme</vt:lpstr>
      <vt:lpstr>Worksheet</vt:lpstr>
      <vt:lpstr>Biodiversity Informatics (AKA “Phyloinformatics”)  http://iphylo.org/~rpage/phyloinformatics</vt:lpstr>
      <vt:lpstr>Administrivia</vt:lpstr>
      <vt:lpstr>What is “biodiversity informatics”?</vt:lpstr>
      <vt:lpstr>PowerPoint Presentation</vt:lpstr>
      <vt:lpstr>PowerPoint Presentation</vt:lpstr>
      <vt:lpstr>Linking biodiversity data together</vt:lpstr>
      <vt:lpstr>PowerPoint Presentation</vt:lpstr>
      <vt:lpstr>PowerPoint Presentation</vt:lpstr>
      <vt:lpstr>PowerPoint Presentation</vt:lpstr>
      <vt:lpstr>Apomys specimen</vt:lpstr>
      <vt:lpstr>PowerPoint Presentation</vt:lpstr>
      <vt:lpstr>PowerPoint Presentation</vt:lpstr>
      <vt:lpstr>Our questions span multiple databases  (“paths” in network)</vt:lpstr>
      <vt:lpstr>PowerPoint Presentation</vt:lpstr>
      <vt:lpstr>PowerPoint Presentation</vt:lpstr>
      <vt:lpstr>PowerPoint Presentation</vt:lpstr>
      <vt:lpstr>GenBank records from Spain</vt:lpstr>
      <vt:lpstr>How do we integrate these data?</vt:lpstr>
      <vt:lpstr>Why integrate?</vt:lpstr>
      <vt:lpstr>Learn stuff we don’t know</vt:lpstr>
      <vt:lpstr>PowerPoint Presentation</vt:lpstr>
      <vt:lpstr>PowerPoint Presentation</vt:lpstr>
      <vt:lpstr>Things we know  …without knowing that we know</vt:lpstr>
      <vt:lpstr>Melissotarsus insularis </vt:lpstr>
      <vt:lpstr>PowerPoint Presentation</vt:lpstr>
      <vt:lpstr>No one source has all the answers</vt:lpstr>
      <vt:lpstr>PowerPoint Presentation</vt:lpstr>
      <vt:lpstr>PowerPoint Presentation</vt:lpstr>
      <vt:lpstr>Single source</vt:lpstr>
      <vt:lpstr>Many sources</vt:lpstr>
      <vt:lpstr>PowerPoint Presentation</vt:lpstr>
      <vt:lpstr>Combine sources</vt:lpstr>
      <vt:lpstr>PowerPoint Presentation</vt:lpstr>
      <vt:lpstr>ispecies.org</vt:lpstr>
      <vt:lpstr>Linking</vt:lpstr>
      <vt:lpstr>Geography</vt:lpstr>
      <vt:lpstr>GBIF.org 600+ million records</vt:lpstr>
      <vt:lpstr>PowerPoint Presentation</vt:lpstr>
      <vt:lpstr>PowerPoint Presentation</vt:lpstr>
      <vt:lpstr>PowerPoint Presentation</vt:lpstr>
      <vt:lpstr>PowerPoint Presentation</vt:lpstr>
      <vt:lpstr>iNaturalist</vt:lpstr>
      <vt:lpstr>Geography</vt:lpstr>
      <vt:lpstr>Taxonomy</vt:lpstr>
      <vt:lpstr>PowerPoint Presentation</vt:lpstr>
      <vt:lpstr>Names can change… Leptodactylus fuscus (Schneider)</vt:lpstr>
      <vt:lpstr>PowerPoint Presentation</vt:lpstr>
      <vt:lpstr>PowerPoint Presentation</vt:lpstr>
      <vt:lpstr>PowerPoint Presentation</vt:lpstr>
      <vt:lpstr>Taxonomy as a source of data</vt:lpstr>
      <vt:lpstr>PowerPoint Presentation</vt:lpstr>
      <vt:lpstr>PowerPoint Presentation</vt:lpstr>
      <vt:lpstr>“Dark taxa”</vt:lpstr>
      <vt:lpstr>Classification</vt:lpstr>
      <vt:lpstr>PowerPoint Presentation</vt:lpstr>
      <vt:lpstr>PowerPoint Presentation</vt:lpstr>
      <vt:lpstr>PowerPoint Presentation</vt:lpstr>
      <vt:lpstr>Taxonomy</vt:lpstr>
      <vt:lpstr>Phylogeny</vt:lpstr>
      <vt:lpstr>PowerPoint Presentation</vt:lpstr>
      <vt:lpstr>Rate of growth of phylogenetic knowledge</vt:lpstr>
      <vt:lpstr>PowerPoint Presentation</vt:lpstr>
      <vt:lpstr>PowerPoint Presentation</vt:lpstr>
      <vt:lpstr>PowerPoint Presentation</vt:lpstr>
      <vt:lpstr>Phylogeny</vt:lpstr>
      <vt:lpstr>Data mining</vt:lpstr>
      <vt:lpstr>PowerPoint Presentation</vt:lpstr>
      <vt:lpstr>Text mining</vt:lpstr>
      <vt:lpstr>PowerPoint Presentation</vt:lpstr>
      <vt:lpstr>PowerPoint Presentation</vt:lpstr>
      <vt:lpstr>PowerPoint Presentation</vt:lpstr>
      <vt:lpstr>Data mining</vt:lpstr>
      <vt:lpstr>The End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Roderic Page</dc:creator>
  <cp:lastModifiedBy>Roderic Page</cp:lastModifiedBy>
  <cp:revision>18</cp:revision>
  <dcterms:created xsi:type="dcterms:W3CDTF">2013-01-23T12:14:05Z</dcterms:created>
  <dcterms:modified xsi:type="dcterms:W3CDTF">2018-01-16T12:38:34Z</dcterms:modified>
</cp:coreProperties>
</file>